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61" r:id="rId4"/>
    <p:sldId id="318" r:id="rId5"/>
    <p:sldId id="301" r:id="rId6"/>
    <p:sldId id="262" r:id="rId7"/>
    <p:sldId id="314" r:id="rId8"/>
    <p:sldId id="315" r:id="rId9"/>
    <p:sldId id="316" r:id="rId10"/>
    <p:sldId id="317" r:id="rId11"/>
    <p:sldId id="263" r:id="rId12"/>
    <p:sldId id="264" r:id="rId13"/>
    <p:sldId id="265" r:id="rId14"/>
    <p:sldId id="266" r:id="rId15"/>
    <p:sldId id="268" r:id="rId16"/>
    <p:sldId id="267" r:id="rId17"/>
    <p:sldId id="269" r:id="rId18"/>
    <p:sldId id="303" r:id="rId19"/>
    <p:sldId id="304" r:id="rId20"/>
    <p:sldId id="270" r:id="rId21"/>
    <p:sldId id="271" r:id="rId22"/>
    <p:sldId id="272" r:id="rId23"/>
    <p:sldId id="273" r:id="rId24"/>
    <p:sldId id="274" r:id="rId25"/>
    <p:sldId id="279" r:id="rId26"/>
    <p:sldId id="307" r:id="rId27"/>
    <p:sldId id="280" r:id="rId28"/>
    <p:sldId id="281" r:id="rId29"/>
    <p:sldId id="306" r:id="rId30"/>
    <p:sldId id="282" r:id="rId31"/>
    <p:sldId id="308" r:id="rId32"/>
    <p:sldId id="283" r:id="rId33"/>
    <p:sldId id="275" r:id="rId34"/>
    <p:sldId id="276" r:id="rId35"/>
    <p:sldId id="302" r:id="rId36"/>
    <p:sldId id="277" r:id="rId37"/>
    <p:sldId id="286" r:id="rId38"/>
    <p:sldId id="290" r:id="rId39"/>
    <p:sldId id="288" r:id="rId40"/>
    <p:sldId id="291" r:id="rId41"/>
    <p:sldId id="305" r:id="rId42"/>
    <p:sldId id="309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312" r:id="rId51"/>
    <p:sldId id="300" r:id="rId52"/>
    <p:sldId id="313" r:id="rId53"/>
    <p:sldId id="299" r:id="rId54"/>
    <p:sldId id="319" r:id="rId55"/>
    <p:sldId id="278" r:id="rId5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38"/>
    <p:restoredTop sz="94608"/>
  </p:normalViewPr>
  <p:slideViewPr>
    <p:cSldViewPr snapToGrid="0" snapToObjects="1">
      <p:cViewPr varScale="1">
        <p:scale>
          <a:sx n="108" d="100"/>
          <a:sy n="108" d="100"/>
        </p:scale>
        <p:origin x="216" y="7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tiff>
</file>

<file path=ppt/media/image11.tiff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542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446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824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00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13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79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323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794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647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20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21276B-38BC-F24F-B36B-D23FB353AB88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B16B7-6A24-874D-BF7D-B663D06D4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688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8062" y="5103930"/>
            <a:ext cx="4083616" cy="10697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prstClr val="black"/>
                </a:solidFill>
              </a:rPr>
              <a:t>DevOps</a:t>
            </a:r>
            <a:r>
              <a:rPr lang="en-US" sz="3600" dirty="0">
                <a:solidFill>
                  <a:prstClr val="black"/>
                </a:solidFill>
              </a:rPr>
              <a:t>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SEIS </a:t>
            </a:r>
            <a:r>
              <a:rPr lang="en-US" sz="3600" smtClean="0">
                <a:solidFill>
                  <a:prstClr val="black"/>
                </a:solidFill>
              </a:rPr>
              <a:t>665</a:t>
            </a:r>
            <a:r>
              <a:rPr lang="en-US" sz="3600" dirty="0">
                <a:solidFill>
                  <a:prstClr val="black"/>
                </a:solidFill>
              </a:rPr>
              <a:t/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Week </a:t>
            </a:r>
            <a:r>
              <a:rPr lang="en-US" sz="3600" smtClean="0">
                <a:solidFill>
                  <a:prstClr val="black"/>
                </a:solidFill>
              </a:rPr>
              <a:t>3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179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infrastructure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4 useful distributed infrastructure patterns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Load balancer with backend servers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Proxy systems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Server trees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Database </a:t>
            </a:r>
            <a:r>
              <a:rPr lang="en-US" dirty="0" err="1" smtClean="0"/>
              <a:t>sharding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476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Distributed infrastructure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359058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 smtClean="0"/>
              <a:t>Load balancer with backend servers</a:t>
            </a:r>
          </a:p>
          <a:p>
            <a:pPr lvl="1"/>
            <a:r>
              <a:rPr lang="en-US" dirty="0" smtClean="0"/>
              <a:t>LB takes an incoming request and routes it to one of many servers.</a:t>
            </a:r>
          </a:p>
          <a:p>
            <a:pPr lvl="2"/>
            <a:r>
              <a:rPr lang="en-US" dirty="0" smtClean="0"/>
              <a:t>Example: User web browser request is routed to a webserver.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LB watches the health of servers and dynamically re-routes requests to maintain high availability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762" y="4256108"/>
            <a:ext cx="4510446" cy="238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15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Distributed infrastructure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LB eliminates single-point-of-failure with servers, but what about LB itself?</a:t>
            </a:r>
          </a:p>
          <a:p>
            <a:pPr lvl="1"/>
            <a:r>
              <a:rPr lang="en-US" dirty="0" smtClean="0"/>
              <a:t>Now we need redundant LB </a:t>
            </a:r>
            <a:br>
              <a:rPr lang="en-US" dirty="0" smtClean="0"/>
            </a:br>
            <a:r>
              <a:rPr lang="en-US" dirty="0" smtClean="0"/>
              <a:t>(and switches and </a:t>
            </a:r>
            <a:br>
              <a:rPr lang="en-US" dirty="0" smtClean="0"/>
            </a:br>
            <a:r>
              <a:rPr lang="en-US" dirty="0" smtClean="0"/>
              <a:t>firewalls and routers…)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0771" y="3061782"/>
            <a:ext cx="3636029" cy="338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433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Distributed infrastructure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A load balancer can use a variety of algorithms to determine which server handles a request.</a:t>
            </a:r>
          </a:p>
          <a:p>
            <a:pPr lvl="1"/>
            <a:r>
              <a:rPr lang="en-US" b="1" dirty="0" smtClean="0"/>
              <a:t>Random</a:t>
            </a:r>
            <a:r>
              <a:rPr lang="en-US" dirty="0" smtClean="0"/>
              <a:t>: each incoming request is sent to a random server in the pool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b="1" dirty="0" smtClean="0"/>
              <a:t>Round-robin</a:t>
            </a:r>
            <a:r>
              <a:rPr lang="en-US" dirty="0" smtClean="0"/>
              <a:t>: each incoming request is sent to a different server in a predetermined order</a:t>
            </a:r>
          </a:p>
          <a:p>
            <a:pPr lvl="2"/>
            <a:r>
              <a:rPr lang="en-US" dirty="0" smtClean="0"/>
              <a:t>Can also be accomplished with DNS settings and is sometimes referred to as </a:t>
            </a:r>
            <a:r>
              <a:rPr lang="en-US" i="1" dirty="0" smtClean="0"/>
              <a:t>spray-and-pray</a:t>
            </a:r>
            <a:r>
              <a:rPr lang="en-US" dirty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55218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Distributed infrastructure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lnSpcReduction="10000"/>
          </a:bodyPr>
          <a:lstStyle/>
          <a:p>
            <a:pPr lvl="1"/>
            <a:r>
              <a:rPr lang="en-US" b="1" dirty="0" smtClean="0"/>
              <a:t>Least load</a:t>
            </a:r>
            <a:r>
              <a:rPr lang="en-US" dirty="0" smtClean="0"/>
              <a:t>: Load balancer monitors load of each server and sends requests to least loaded system</a:t>
            </a:r>
          </a:p>
          <a:p>
            <a:pPr lvl="2"/>
            <a:r>
              <a:rPr lang="en-US" dirty="0" smtClean="0"/>
              <a:t>Problem? What if least loaded system is actually malfunctioning in some way the LB cannot detect.</a:t>
            </a:r>
          </a:p>
          <a:p>
            <a:pPr lvl="2"/>
            <a:r>
              <a:rPr lang="en-US" dirty="0" smtClean="0"/>
              <a:t>Least loaded system could be quickly overwhelmed because average load metrics lag behind requests.</a:t>
            </a:r>
          </a:p>
          <a:p>
            <a:pPr lvl="3"/>
            <a:r>
              <a:rPr lang="en-US" dirty="0"/>
              <a:t>S</a:t>
            </a:r>
            <a:r>
              <a:rPr lang="en-US" dirty="0" smtClean="0"/>
              <a:t>olution = </a:t>
            </a:r>
            <a:r>
              <a:rPr lang="en-US" b="1" dirty="0" smtClean="0"/>
              <a:t>slow start.</a:t>
            </a:r>
          </a:p>
          <a:p>
            <a:pPr lvl="2"/>
            <a:endParaRPr lang="en-US" dirty="0" smtClean="0"/>
          </a:p>
          <a:p>
            <a:pPr lvl="1"/>
            <a:r>
              <a:rPr lang="en-US" b="1" dirty="0" smtClean="0"/>
              <a:t>Weighted round robin</a:t>
            </a:r>
            <a:r>
              <a:rPr lang="en-US" dirty="0" smtClean="0"/>
              <a:t>: servers are given specific weights so that higher-weighted servers receive a greater percentage of requests.</a:t>
            </a:r>
          </a:p>
          <a:p>
            <a:pPr lvl="2"/>
            <a:r>
              <a:rPr lang="en-US" dirty="0" smtClean="0"/>
              <a:t>Maybe some servers are more powerful than others.</a:t>
            </a:r>
          </a:p>
        </p:txBody>
      </p:sp>
    </p:spTree>
    <p:extLst>
      <p:ext uri="{BB962C8B-B14F-4D97-AF65-F5344CB8AC3E}">
        <p14:creationId xmlns:p14="http://schemas.microsoft.com/office/powerpoint/2010/main" val="2950527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Distributed infrastructure patterns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1681" t="29206" r="1681" b="9019"/>
          <a:stretch/>
        </p:blipFill>
        <p:spPr>
          <a:xfrm>
            <a:off x="3488369" y="4060514"/>
            <a:ext cx="5655631" cy="270806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Server with multiple back-ends (proxy service)</a:t>
            </a:r>
          </a:p>
          <a:p>
            <a:pPr lvl="1"/>
            <a:r>
              <a:rPr lang="en-US" dirty="0" smtClean="0"/>
              <a:t>Server partitions a request into multiple queries to various backend systems and then aggregates responses.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Response impacted by </a:t>
            </a:r>
            <a:br>
              <a:rPr lang="en-US" dirty="0" smtClean="0"/>
            </a:br>
            <a:r>
              <a:rPr lang="en-US" dirty="0" smtClean="0"/>
              <a:t>highest latency response.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Fan-in I/O </a:t>
            </a:r>
            <a:br>
              <a:rPr lang="en-US" dirty="0" smtClean="0"/>
            </a:br>
            <a:r>
              <a:rPr lang="en-US" dirty="0" smtClean="0"/>
              <a:t>challenges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747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Distributed infrastructure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Server tree</a:t>
            </a:r>
          </a:p>
          <a:p>
            <a:pPr lvl="1"/>
            <a:r>
              <a:rPr lang="en-US" dirty="0" smtClean="0"/>
              <a:t>Commonly used by distributed databases.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Found in services like Active Directory and DNS.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Main benefit is parallelization</a:t>
            </a:r>
            <a:br>
              <a:rPr lang="en-US" dirty="0" smtClean="0"/>
            </a:br>
            <a:r>
              <a:rPr lang="en-US" dirty="0" smtClean="0"/>
              <a:t> and reduced request latency.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841" y="4139234"/>
            <a:ext cx="3023409" cy="256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91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distributed state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4295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State </a:t>
            </a:r>
            <a:r>
              <a:rPr lang="en-US" dirty="0" smtClean="0"/>
              <a:t>refers to data that an application needs to </a:t>
            </a:r>
            <a:r>
              <a:rPr lang="en-US" b="1" dirty="0" smtClean="0"/>
              <a:t>persist</a:t>
            </a:r>
            <a:r>
              <a:rPr lang="en-US" dirty="0" smtClean="0"/>
              <a:t> (store) for a long duration.</a:t>
            </a:r>
          </a:p>
          <a:p>
            <a:endParaRPr lang="en-US" dirty="0" smtClean="0"/>
          </a:p>
          <a:p>
            <a:r>
              <a:rPr lang="en-US" dirty="0" smtClean="0"/>
              <a:t>Large distributed systems need to persist data.</a:t>
            </a:r>
          </a:p>
          <a:p>
            <a:pPr lvl="1"/>
            <a:r>
              <a:rPr lang="en-US" dirty="0" smtClean="0"/>
              <a:t>A single database server will eventually run out of processing power, memory, or storage.</a:t>
            </a:r>
          </a:p>
          <a:p>
            <a:pPr lvl="2"/>
            <a:r>
              <a:rPr lang="en-US" dirty="0" smtClean="0"/>
              <a:t>Facebook can’t store all their data on a single server.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Solution: Need to store data on multiple database servers.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22845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397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How do we store data across multiple database servers?</a:t>
            </a:r>
          </a:p>
          <a:p>
            <a:endParaRPr lang="en-US" dirty="0" smtClean="0"/>
          </a:p>
          <a:p>
            <a:r>
              <a:rPr lang="en-US" dirty="0" smtClean="0"/>
              <a:t>Partition a database into multiple slices, called </a:t>
            </a:r>
            <a:r>
              <a:rPr lang="en-US" b="1" dirty="0" smtClean="0"/>
              <a:t>shards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Shards are stored on multiple servers.</a:t>
            </a:r>
          </a:p>
          <a:p>
            <a:pPr lvl="1"/>
            <a:r>
              <a:rPr lang="en-US" dirty="0" smtClean="0"/>
              <a:t>A server may contain one or more shards.</a:t>
            </a:r>
          </a:p>
          <a:p>
            <a:endParaRPr lang="en-US" dirty="0" smtClean="0"/>
          </a:p>
          <a:p>
            <a:r>
              <a:rPr lang="en-US" dirty="0" smtClean="0"/>
              <a:t>Apps distribute </a:t>
            </a:r>
            <a:r>
              <a:rPr lang="en-US" dirty="0" smtClean="0"/>
              <a:t>requests to multiple </a:t>
            </a:r>
            <a:r>
              <a:rPr lang="en-US" dirty="0" err="1" smtClean="0"/>
              <a:t>sharded</a:t>
            </a:r>
            <a:r>
              <a:rPr lang="en-US" dirty="0" smtClean="0"/>
              <a:t> database servers</a:t>
            </a:r>
            <a:r>
              <a:rPr lang="en-US" dirty="0" smtClean="0"/>
              <a:t>, improving performance for some operations.</a:t>
            </a:r>
          </a:p>
          <a:p>
            <a:pPr lvl="1"/>
            <a:r>
              <a:rPr lang="en-US" dirty="0" smtClean="0"/>
              <a:t>Improved write and indexing performance.</a:t>
            </a:r>
          </a:p>
          <a:p>
            <a:pPr lvl="1"/>
            <a:r>
              <a:rPr lang="en-US" dirty="0" smtClean="0"/>
              <a:t>Potential challenges rebalancing data on shards.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71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</a:t>
            </a:r>
            <a:r>
              <a:rPr lang="en-US" dirty="0" err="1" smtClean="0"/>
              <a:t>Sharding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48" y="1509504"/>
            <a:ext cx="6990282" cy="489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84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 infrastructure </a:t>
            </a:r>
          </a:p>
          <a:p>
            <a:r>
              <a:rPr lang="en-US" dirty="0" smtClean="0"/>
              <a:t>Virtualization</a:t>
            </a:r>
          </a:p>
          <a:p>
            <a:r>
              <a:rPr lang="en-US" dirty="0" smtClean="0"/>
              <a:t>Vagrant</a:t>
            </a:r>
          </a:p>
        </p:txBody>
      </p:sp>
    </p:spTree>
    <p:extLst>
      <p:ext uri="{BB962C8B-B14F-4D97-AF65-F5344CB8AC3E}">
        <p14:creationId xmlns:p14="http://schemas.microsoft.com/office/powerpoint/2010/main" val="27046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CAP Principle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The CAP Principle describes a fundamental limitation associated with distributed databases.</a:t>
            </a:r>
          </a:p>
          <a:p>
            <a:endParaRPr lang="en-US" dirty="0" smtClean="0"/>
          </a:p>
          <a:p>
            <a:r>
              <a:rPr lang="en-US" dirty="0" smtClean="0"/>
              <a:t>Presented </a:t>
            </a:r>
            <a:r>
              <a:rPr lang="en-US" dirty="0" smtClean="0"/>
              <a:t>by Eric Brewer in 1999.</a:t>
            </a:r>
          </a:p>
          <a:p>
            <a:endParaRPr lang="en-US" dirty="0" smtClean="0"/>
          </a:p>
          <a:p>
            <a:r>
              <a:rPr lang="en-US" b="1" dirty="0" smtClean="0"/>
              <a:t>It is not possible to build a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distributed </a:t>
            </a:r>
            <a:r>
              <a:rPr lang="en-US" b="1" dirty="0" smtClean="0"/>
              <a:t>system that </a:t>
            </a:r>
            <a:r>
              <a:rPr lang="en-US" b="1" dirty="0" smtClean="0"/>
              <a:t>guarantees</a:t>
            </a:r>
            <a:br>
              <a:rPr lang="en-US" b="1" dirty="0" smtClean="0"/>
            </a:br>
            <a:r>
              <a:rPr lang="en-US" b="1" dirty="0" smtClean="0"/>
              <a:t>consistency</a:t>
            </a:r>
            <a:r>
              <a:rPr lang="en-US" b="1" dirty="0" smtClean="0"/>
              <a:t>, availability, and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partition </a:t>
            </a:r>
            <a:r>
              <a:rPr lang="en-US" b="1" dirty="0" smtClean="0"/>
              <a:t>tolerance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You can only pick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2 of the 3!</a:t>
            </a:r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571" y="3303742"/>
            <a:ext cx="3192983" cy="339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5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CAP Principle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Consistency</a:t>
            </a:r>
            <a:endParaRPr lang="en-US" dirty="0" smtClean="0"/>
          </a:p>
          <a:p>
            <a:pPr lvl="1"/>
            <a:r>
              <a:rPr lang="en-US" dirty="0" smtClean="0"/>
              <a:t>All nodes see the same data at the same time.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Two consistency options: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pplication waits until all server nodes are updated (slow – </a:t>
            </a:r>
            <a:r>
              <a:rPr lang="en-US" b="1" dirty="0" smtClean="0"/>
              <a:t>strong consistency</a:t>
            </a:r>
            <a:r>
              <a:rPr lang="en-US" dirty="0" smtClean="0"/>
              <a:t>).</a:t>
            </a:r>
          </a:p>
          <a:p>
            <a:pPr lvl="2"/>
            <a:endParaRPr lang="en-US" dirty="0" smtClean="0"/>
          </a:p>
          <a:p>
            <a:pPr lvl="2"/>
            <a:r>
              <a:rPr lang="en-US" dirty="0" smtClean="0"/>
              <a:t>Application reads data from an available server knowing data might be outdated (fast – </a:t>
            </a:r>
            <a:r>
              <a:rPr lang="en-US" b="1" dirty="0" smtClean="0"/>
              <a:t>eventual consistency</a:t>
            </a:r>
            <a:r>
              <a:rPr lang="en-US" dirty="0" smtClean="0"/>
              <a:t>)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Apps where transactions are significant, like banks, need strong consistency.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Apps where speed is more important than data recency, like social media, leverage eventual consistency.</a:t>
            </a:r>
          </a:p>
          <a:p>
            <a:pPr lvl="2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3024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CAP Principle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b="1" dirty="0" smtClean="0"/>
              <a:t>Availability</a:t>
            </a:r>
          </a:p>
          <a:p>
            <a:pPr lvl="1"/>
            <a:r>
              <a:rPr lang="en-US" dirty="0" smtClean="0"/>
              <a:t>Means that the </a:t>
            </a:r>
            <a:r>
              <a:rPr lang="en-US" dirty="0" smtClean="0"/>
              <a:t>data is </a:t>
            </a:r>
            <a:r>
              <a:rPr lang="en-US" dirty="0" smtClean="0"/>
              <a:t>accessible when </a:t>
            </a:r>
            <a:r>
              <a:rPr lang="en-US" dirty="0" smtClean="0"/>
              <a:t>an app makes </a:t>
            </a:r>
            <a:r>
              <a:rPr lang="en-US" dirty="0" smtClean="0"/>
              <a:t>a </a:t>
            </a:r>
            <a:r>
              <a:rPr lang="en-US" dirty="0" smtClean="0"/>
              <a:t>request</a:t>
            </a:r>
            <a:r>
              <a:rPr lang="en-US" dirty="0" smtClean="0"/>
              <a:t>.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We spread and replicate data on multiple servers to guarantee availability.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Can an application on a single server be available? Sure, but a single server isn’t a distributed architecture. </a:t>
            </a:r>
            <a:r>
              <a:rPr lang="en-US" dirty="0" smtClean="0">
                <a:sym typeface="Wingdings"/>
              </a:rPr>
              <a:t></a:t>
            </a:r>
            <a:r>
              <a:rPr lang="en-US" dirty="0" smtClean="0"/>
              <a:t> 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8028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CAP Principle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b="1" dirty="0" smtClean="0"/>
              <a:t>Partition tolerance</a:t>
            </a:r>
          </a:p>
          <a:p>
            <a:pPr lvl="1"/>
            <a:r>
              <a:rPr lang="en-US" dirty="0" smtClean="0"/>
              <a:t>The system continues to operate despite the failure of part of the system.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Classic failure scenario: network link is severed between groups in a pool of servers, creating a partition (split-brain scenario).</a:t>
            </a:r>
          </a:p>
          <a:p>
            <a:pPr lvl="2"/>
            <a:r>
              <a:rPr lang="en-US" dirty="0" smtClean="0"/>
              <a:t>Can’t maintain consistency because writes to one partition cannot be communicated to other.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91315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CAP Principle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Q: Why is understanding CAP important?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A: Because it informs our design decisions when </a:t>
            </a:r>
            <a:r>
              <a:rPr lang="en-US" dirty="0" smtClean="0"/>
              <a:t>persisting data in distributed infrastructure.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 smtClean="0"/>
              <a:t>Consistency &amp; Availability  = MySQL</a:t>
            </a:r>
          </a:p>
          <a:p>
            <a:pPr lvl="1"/>
            <a:r>
              <a:rPr lang="en-US" dirty="0" smtClean="0"/>
              <a:t>Consistency &amp; Partition Tolerance = MongoDB</a:t>
            </a:r>
          </a:p>
          <a:p>
            <a:pPr lvl="1"/>
            <a:r>
              <a:rPr lang="en-US" dirty="0" smtClean="0"/>
              <a:t>Availability &amp; Partition Tolerance = </a:t>
            </a:r>
            <a:r>
              <a:rPr lang="en-US" dirty="0" err="1" smtClean="0"/>
              <a:t>DynamoDB</a:t>
            </a:r>
            <a:endParaRPr lang="en-US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3051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NoSQL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7767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NoSQL = Not only SQL.</a:t>
            </a:r>
          </a:p>
          <a:p>
            <a:endParaRPr lang="en-US" dirty="0" smtClean="0"/>
          </a:p>
          <a:p>
            <a:r>
              <a:rPr lang="en-US" dirty="0" smtClean="0"/>
              <a:t>Goal is to store data closer to the way it’s actually represented.</a:t>
            </a:r>
          </a:p>
          <a:p>
            <a:endParaRPr lang="en-US" dirty="0" smtClean="0"/>
          </a:p>
          <a:p>
            <a:r>
              <a:rPr lang="en-US" dirty="0" smtClean="0"/>
              <a:t>Several different types of NoSQL databases, each solving different scaling issues.</a:t>
            </a:r>
          </a:p>
          <a:p>
            <a:endParaRPr lang="en-US" dirty="0" smtClean="0"/>
          </a:p>
          <a:p>
            <a:r>
              <a:rPr lang="en-US" dirty="0"/>
              <a:t>Growth of NoSQL correlated to the growth of distributed systems (~2010).</a:t>
            </a:r>
          </a:p>
        </p:txBody>
      </p:sp>
    </p:spTree>
    <p:extLst>
      <p:ext uri="{BB962C8B-B14F-4D97-AF65-F5344CB8AC3E}">
        <p14:creationId xmlns:p14="http://schemas.microsoft.com/office/powerpoint/2010/main" val="192753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Four major types of NoSQL databases:</a:t>
            </a:r>
          </a:p>
          <a:p>
            <a:endParaRPr lang="en-US" dirty="0"/>
          </a:p>
          <a:p>
            <a:pPr lvl="1"/>
            <a:r>
              <a:rPr lang="en-US" dirty="0" smtClean="0"/>
              <a:t>Key/value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Columnar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Document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180199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Key/value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939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Key/value</a:t>
            </a:r>
          </a:p>
          <a:p>
            <a:pPr lvl="1"/>
            <a:r>
              <a:rPr lang="en-US" dirty="0" smtClean="0"/>
              <a:t>Store a key/value set.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Query a key and get a value returned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Based on hashing algorithm &amp; easy to shard.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Popular way to store web user sessions</a:t>
            </a:r>
          </a:p>
          <a:p>
            <a:pPr lvl="2"/>
            <a:r>
              <a:rPr lang="en-US" dirty="0" smtClean="0"/>
              <a:t>Key = </a:t>
            </a:r>
            <a:r>
              <a:rPr lang="en-US" dirty="0" err="1" smtClean="0"/>
              <a:t>sessionId</a:t>
            </a:r>
            <a:endParaRPr lang="en-US" dirty="0" smtClean="0"/>
          </a:p>
          <a:p>
            <a:pPr lvl="2"/>
            <a:r>
              <a:rPr lang="en-US" dirty="0" smtClean="0"/>
              <a:t>Value = serialized session object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Examples: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memcached</a:t>
            </a:r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8312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Columnar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Columnar</a:t>
            </a:r>
          </a:p>
          <a:p>
            <a:pPr lvl="1"/>
            <a:r>
              <a:rPr lang="en-US" dirty="0" smtClean="0"/>
              <a:t>Imaging pivoting a traditional database table.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Store columns instead of storing columns in sequential disk pages.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Offers super-fast aggregate operations.</a:t>
            </a:r>
          </a:p>
          <a:p>
            <a:pPr lvl="2"/>
            <a:r>
              <a:rPr lang="en-US" dirty="0" smtClean="0"/>
              <a:t>What’s the total profit across all products in the company?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Examples: </a:t>
            </a:r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smtClean="0"/>
              <a:t>Redshift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17873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Columnar database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228" y="1843660"/>
            <a:ext cx="6845300" cy="45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90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distributed infrastructure?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computing architecture where software components are running on multiple systems.</a:t>
            </a:r>
            <a:endParaRPr lang="en-US" dirty="0" smtClean="0"/>
          </a:p>
          <a:p>
            <a:endParaRPr lang="en-US" dirty="0" smtClean="0"/>
          </a:p>
          <a:p>
            <a:pPr lvl="2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841" y="2920851"/>
            <a:ext cx="4906552" cy="367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11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4551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Document</a:t>
            </a:r>
          </a:p>
          <a:p>
            <a:pPr lvl="1"/>
            <a:r>
              <a:rPr lang="en-US" dirty="0" smtClean="0"/>
              <a:t>Store documents instead of individual atomic records.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Each document is stored in the form of </a:t>
            </a:r>
            <a:r>
              <a:rPr lang="en-US" dirty="0" err="1" smtClean="0"/>
              <a:t>Javascript</a:t>
            </a:r>
            <a:r>
              <a:rPr lang="en-US" dirty="0" smtClean="0"/>
              <a:t> Object Notation (JSON).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Supports hierarchical and embedded data structures.</a:t>
            </a:r>
          </a:p>
          <a:p>
            <a:pPr lvl="2"/>
            <a:r>
              <a:rPr lang="en-US" dirty="0" smtClean="0"/>
              <a:t>A person can have many addresses, each address is embedded in the document.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Sometimes called schema-less databases (but that’s not necessarily true).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Examples: </a:t>
            </a:r>
            <a:r>
              <a:rPr lang="en-US" dirty="0" err="1" smtClean="0"/>
              <a:t>MongoDB</a:t>
            </a:r>
            <a:r>
              <a:rPr lang="en-US" dirty="0" smtClean="0"/>
              <a:t>, </a:t>
            </a:r>
            <a:r>
              <a:rPr lang="en-US" dirty="0" err="1" smtClean="0"/>
              <a:t>DynamoDB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38125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database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852721"/>
            <a:ext cx="76200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35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NoSQL</a:t>
            </a:r>
            <a:r>
              <a:rPr lang="en-US" dirty="0" smtClean="0"/>
              <a:t>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b="1" dirty="0" smtClean="0"/>
              <a:t>Graph</a:t>
            </a:r>
          </a:p>
          <a:p>
            <a:pPr lvl="1"/>
            <a:r>
              <a:rPr lang="en-US" dirty="0" smtClean="0"/>
              <a:t>Stores data in nodes and edges of a graph</a:t>
            </a:r>
          </a:p>
          <a:p>
            <a:pPr lvl="1"/>
            <a:r>
              <a:rPr lang="en-US" dirty="0" smtClean="0"/>
              <a:t>Able to easily store and maintain complex relationships (social media)</a:t>
            </a:r>
          </a:p>
          <a:p>
            <a:pPr lvl="1"/>
            <a:r>
              <a:rPr lang="en-US" dirty="0" smtClean="0"/>
              <a:t>Example Neo4j</a:t>
            </a:r>
          </a:p>
          <a:p>
            <a:pPr lvl="1"/>
            <a:endParaRPr lang="en-US" dirty="0"/>
          </a:p>
          <a:p>
            <a:r>
              <a:rPr lang="en-US" dirty="0" smtClean="0"/>
              <a:t>If you are interested in NoSQL, take the Big Data Management course (SEIS 737).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4555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Distributed system coupling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You learned about the concept of coupling in the software engineering course. </a:t>
            </a:r>
          </a:p>
          <a:p>
            <a:endParaRPr lang="en-US" dirty="0" smtClean="0"/>
          </a:p>
          <a:p>
            <a:r>
              <a:rPr lang="en-US" dirty="0" smtClean="0"/>
              <a:t>In general, </a:t>
            </a:r>
            <a:r>
              <a:rPr lang="en-US" u="sng" dirty="0" smtClean="0"/>
              <a:t>loose coupling </a:t>
            </a:r>
            <a:r>
              <a:rPr lang="en-US" dirty="0" smtClean="0"/>
              <a:t>is desirable.</a:t>
            </a:r>
          </a:p>
          <a:p>
            <a:pPr lvl="1"/>
            <a:r>
              <a:rPr lang="en-US" dirty="0" smtClean="0"/>
              <a:t>Easier to maintain and replace components.</a:t>
            </a:r>
          </a:p>
          <a:p>
            <a:pPr lvl="1"/>
            <a:r>
              <a:rPr lang="en-US" dirty="0" smtClean="0"/>
              <a:t>Fewer bugs and hidden dependencies.</a:t>
            </a:r>
          </a:p>
          <a:p>
            <a:pPr lvl="1"/>
            <a:r>
              <a:rPr lang="en-US" dirty="0" smtClean="0"/>
              <a:t>More flexible.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Loose coupling is highly desirable in distributed systems as well.</a:t>
            </a:r>
          </a:p>
          <a:p>
            <a:endParaRPr lang="en-US" dirty="0"/>
          </a:p>
          <a:p>
            <a:r>
              <a:rPr lang="en-US" dirty="0" smtClean="0"/>
              <a:t>We’ll look at application components like message buses which help to reduce coupling later in the semester.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6633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Scaling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9829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The speed of small systems cannot easily be translated to large distributed systems.</a:t>
            </a:r>
          </a:p>
          <a:p>
            <a:pPr lvl="1"/>
            <a:r>
              <a:rPr lang="en-US" dirty="0" smtClean="0"/>
              <a:t>Applications running on a single server will encounter different bottlenecks as the service scales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Doubling CPU or memory does not necessarily double performance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performance bottleneck (constraint) always changes!</a:t>
            </a:r>
          </a:p>
          <a:p>
            <a:endParaRPr lang="en-US" dirty="0" smtClean="0"/>
          </a:p>
          <a:p>
            <a:r>
              <a:rPr lang="en-US" dirty="0"/>
              <a:t>N</a:t>
            </a:r>
            <a:r>
              <a:rPr lang="en-US" dirty="0" smtClean="0"/>
              <a:t>etwork and disk I/O are orders of magnitude slower than CPU and memory access.</a:t>
            </a:r>
          </a:p>
          <a:p>
            <a:pPr lvl="1"/>
            <a:r>
              <a:rPr lang="en-US" dirty="0" smtClean="0"/>
              <a:t>Be very wary of these kinds of requests!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Slow request latencies are magnified at scale.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5349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15"/>
            <a:ext cx="9074798" cy="681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50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Virtualization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A stack: combination of infrastructure, OS, and applications required to support a service.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Before early 2000’s, a stack = 1 </a:t>
            </a:r>
            <a:r>
              <a:rPr lang="en-US" dirty="0" smtClean="0"/>
              <a:t>server + 1 </a:t>
            </a:r>
            <a:r>
              <a:rPr lang="en-US" dirty="0" smtClean="0"/>
              <a:t>OS</a:t>
            </a:r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2215298" y="3214540"/>
            <a:ext cx="4506013" cy="1672486"/>
            <a:chOff x="735891" y="3175233"/>
            <a:chExt cx="7036736" cy="2437440"/>
          </a:xfrm>
        </p:grpSpPr>
        <p:sp>
          <p:nvSpPr>
            <p:cNvPr id="6" name="Rectangle 5"/>
            <p:cNvSpPr/>
            <p:nvPr/>
          </p:nvSpPr>
          <p:spPr>
            <a:xfrm>
              <a:off x="735892" y="4924203"/>
              <a:ext cx="703673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Compute/Storage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5891" y="3175233"/>
              <a:ext cx="7036734" cy="688470"/>
            </a:xfrm>
            <a:prstGeom prst="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Software applications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35893" y="4083739"/>
              <a:ext cx="7036734" cy="688470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Operating System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19897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Virtualization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We can create software with emulates hardware.</a:t>
            </a:r>
            <a:endParaRPr lang="en-US" dirty="0" smtClean="0"/>
          </a:p>
          <a:p>
            <a:pPr lvl="1"/>
            <a:r>
              <a:rPr lang="en-US" dirty="0" smtClean="0"/>
              <a:t>Manipulating memory in the right patterns and sequences allows us to </a:t>
            </a:r>
            <a:r>
              <a:rPr lang="en-US" dirty="0" smtClean="0"/>
              <a:t>create operating systems and applications.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Allows </a:t>
            </a:r>
            <a:r>
              <a:rPr lang="en-US" dirty="0" smtClean="0"/>
              <a:t>us to run multiple infrastructure stacks (</a:t>
            </a:r>
            <a:r>
              <a:rPr lang="en-US" dirty="0" err="1" smtClean="0"/>
              <a:t>os</a:t>
            </a:r>
            <a:r>
              <a:rPr lang="en-US" dirty="0" smtClean="0"/>
              <a:t> + apps) on a single physical computing system.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Multiple stacks are logically partitioned from a process, memory, and networking perspective.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70857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Virtualization solves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Servers are turned into software.</a:t>
            </a:r>
          </a:p>
          <a:p>
            <a:pPr lvl="1"/>
            <a:r>
              <a:rPr lang="en-US" dirty="0" smtClean="0"/>
              <a:t>It’s easier to move software around.</a:t>
            </a:r>
          </a:p>
          <a:p>
            <a:pPr lvl="1"/>
            <a:r>
              <a:rPr lang="en-US" dirty="0" smtClean="0"/>
              <a:t>Easy to move a stack from an older physical server to a newer physical server.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No need to purchase a separate server for each </a:t>
            </a:r>
            <a:r>
              <a:rPr lang="en-US" dirty="0" smtClean="0"/>
              <a:t>user or team because </a:t>
            </a:r>
            <a:r>
              <a:rPr lang="en-US" dirty="0" smtClean="0"/>
              <a:t>virtualization provides partitioning.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7345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Virtualization definitions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First, some definitions:</a:t>
            </a:r>
          </a:p>
          <a:p>
            <a:pPr lvl="1"/>
            <a:r>
              <a:rPr lang="en-US" b="1" dirty="0" smtClean="0"/>
              <a:t>Host machine</a:t>
            </a:r>
            <a:r>
              <a:rPr lang="en-US" dirty="0" smtClean="0"/>
              <a:t>: physical server that supports multiple stacks.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Virtual machine</a:t>
            </a:r>
            <a:r>
              <a:rPr lang="en-US" dirty="0" smtClean="0"/>
              <a:t>: virtualized server instance running on a host machine (also known as an </a:t>
            </a:r>
            <a:r>
              <a:rPr lang="en-US" i="1" dirty="0" smtClean="0"/>
              <a:t>instance</a:t>
            </a:r>
            <a:r>
              <a:rPr lang="en-US" dirty="0" smtClean="0"/>
              <a:t> or a </a:t>
            </a:r>
            <a:r>
              <a:rPr lang="en-US" i="1" dirty="0" smtClean="0"/>
              <a:t>workload</a:t>
            </a:r>
            <a:r>
              <a:rPr lang="en-US" dirty="0" smtClean="0"/>
              <a:t>).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Host OS</a:t>
            </a:r>
            <a:r>
              <a:rPr lang="en-US" dirty="0" smtClean="0"/>
              <a:t>: operating system running on a bare-metal server.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Guest OS</a:t>
            </a:r>
            <a:r>
              <a:rPr lang="en-US" dirty="0" smtClean="0"/>
              <a:t>: operating system running on a virtual machine.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Hypervisor</a:t>
            </a:r>
            <a:r>
              <a:rPr lang="en-US" dirty="0" smtClean="0"/>
              <a:t>: Software that emulates and manages the communication between virtual machines and the physical server.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9204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need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You probably only need one computing device if you are the only one using a software app.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Mobile phone, laptop, tablet, etc.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What if your software needs to support hundreds, thousands, or millions of users?</a:t>
            </a:r>
          </a:p>
          <a:p>
            <a:endParaRPr lang="en-US" dirty="0" smtClean="0"/>
          </a:p>
          <a:p>
            <a:pPr lvl="1"/>
            <a:r>
              <a:rPr lang="en-US" dirty="0"/>
              <a:t>Need to support multiple transactions simultaneously.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You can’t buy a server big enough to support all your users.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 single system provides no redundancy if it fails.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5921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Virtualization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b="1" dirty="0" smtClean="0"/>
              <a:t>Hardware virtualization</a:t>
            </a:r>
          </a:p>
          <a:p>
            <a:pPr lvl="1"/>
            <a:r>
              <a:rPr lang="en-US" dirty="0" smtClean="0"/>
              <a:t>Part of physical server dedicated to a specific stack.</a:t>
            </a:r>
          </a:p>
          <a:p>
            <a:pPr lvl="1"/>
            <a:r>
              <a:rPr lang="en-US" dirty="0" smtClean="0"/>
              <a:t>Big expensive mainframe-type systems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115" y="3827666"/>
            <a:ext cx="4829469" cy="269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828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Virtualization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Software virtualization</a:t>
            </a:r>
          </a:p>
          <a:p>
            <a:pPr lvl="1"/>
            <a:r>
              <a:rPr lang="en-US" b="1" dirty="0"/>
              <a:t>Type 1 Hypervisor</a:t>
            </a:r>
          </a:p>
          <a:p>
            <a:pPr lvl="2"/>
            <a:r>
              <a:rPr lang="en-US" dirty="0"/>
              <a:t>Runs on top of the bare-metal server and sits between hardware and operating systems in the </a:t>
            </a:r>
            <a:r>
              <a:rPr lang="en-US" dirty="0" smtClean="0"/>
              <a:t>stacks.</a:t>
            </a:r>
            <a:endParaRPr lang="en-US" dirty="0"/>
          </a:p>
          <a:p>
            <a:pPr lvl="2"/>
            <a:r>
              <a:rPr lang="en-US" dirty="0"/>
              <a:t>Examples: VMWare ESX, Microsoft Virtual Server, </a:t>
            </a:r>
            <a:r>
              <a:rPr lang="en-US" dirty="0" smtClean="0"/>
              <a:t>Xen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Type 2 Hypervisor</a:t>
            </a:r>
          </a:p>
          <a:p>
            <a:pPr lvl="2"/>
            <a:r>
              <a:rPr lang="en-US" dirty="0"/>
              <a:t>Runs on top of an operating </a:t>
            </a:r>
            <a:r>
              <a:rPr lang="en-US" dirty="0" smtClean="0"/>
              <a:t>system.</a:t>
            </a:r>
            <a:endParaRPr lang="en-US" dirty="0"/>
          </a:p>
          <a:p>
            <a:pPr lvl="2"/>
            <a:r>
              <a:rPr lang="en-US" dirty="0"/>
              <a:t>Easy </a:t>
            </a:r>
            <a:r>
              <a:rPr lang="en-US" dirty="0" smtClean="0"/>
              <a:t>installation (no special hypervisor or storage required).</a:t>
            </a:r>
            <a:endParaRPr lang="en-US" dirty="0"/>
          </a:p>
          <a:p>
            <a:pPr lvl="2"/>
            <a:r>
              <a:rPr lang="en-US" dirty="0"/>
              <a:t>Example: Oracle </a:t>
            </a:r>
            <a:r>
              <a:rPr lang="en-US" dirty="0" err="1"/>
              <a:t>VirtualBox</a:t>
            </a:r>
            <a:r>
              <a:rPr lang="en-US" dirty="0"/>
              <a:t>, VMWare Fusion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371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1 vs. Type 2 Hypervisor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997" y="1873070"/>
            <a:ext cx="7795967" cy="444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0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Virtualization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pPr lvl="1"/>
            <a:r>
              <a:rPr lang="en-US" dirty="0" smtClean="0"/>
              <a:t>Type 1 vs. Type 2</a:t>
            </a:r>
          </a:p>
          <a:p>
            <a:pPr lvl="2"/>
            <a:r>
              <a:rPr lang="en-US" dirty="0" smtClean="0"/>
              <a:t>Type 1 provides higher performance &amp; security.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Full virtualization vs. </a:t>
            </a:r>
            <a:r>
              <a:rPr lang="en-US" dirty="0" err="1" smtClean="0"/>
              <a:t>Paravirtualization</a:t>
            </a:r>
            <a:endParaRPr lang="en-US" dirty="0" smtClean="0"/>
          </a:p>
          <a:p>
            <a:pPr lvl="2"/>
            <a:r>
              <a:rPr lang="en-US" b="1" dirty="0" smtClean="0"/>
              <a:t>Full virtualization </a:t>
            </a:r>
            <a:r>
              <a:rPr lang="en-US" dirty="0" smtClean="0"/>
              <a:t>= guest operating systems are not “aware” that they are being virtualized.</a:t>
            </a:r>
          </a:p>
          <a:p>
            <a:pPr lvl="2"/>
            <a:endParaRPr lang="en-US" dirty="0" smtClean="0"/>
          </a:p>
          <a:p>
            <a:pPr lvl="2"/>
            <a:r>
              <a:rPr lang="en-US" b="1" dirty="0" err="1" smtClean="0"/>
              <a:t>Paravirtualization</a:t>
            </a:r>
            <a:r>
              <a:rPr lang="en-US" dirty="0" smtClean="0"/>
              <a:t> = guest operating system are “aware” of virtualization and have special kernel modifications.</a:t>
            </a:r>
          </a:p>
          <a:p>
            <a:pPr lvl="3"/>
            <a:r>
              <a:rPr lang="en-US" dirty="0" smtClean="0"/>
              <a:t>better performance than full virtualization in past years</a:t>
            </a:r>
          </a:p>
          <a:p>
            <a:pPr lvl="1"/>
            <a:endParaRPr lang="en-US" dirty="0" smtClean="0"/>
          </a:p>
          <a:p>
            <a:pPr lvl="2"/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561365" y="426865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346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Virtualization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2258"/>
          </a:xfrm>
        </p:spPr>
        <p:txBody>
          <a:bodyPr>
            <a:normAutofit/>
          </a:bodyPr>
          <a:lstStyle/>
          <a:p>
            <a:r>
              <a:rPr lang="en-US" b="1" dirty="0" smtClean="0"/>
              <a:t>OS Partitioning</a:t>
            </a:r>
          </a:p>
          <a:p>
            <a:pPr lvl="1"/>
            <a:r>
              <a:rPr lang="en-US" dirty="0" smtClean="0"/>
              <a:t>Host (or guest) operating system can partition out processes, memory, and scheduling to emulate a separate OS environment.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Separate OS environments all use same kernel.</a:t>
            </a:r>
          </a:p>
          <a:p>
            <a:pPr lvl="2"/>
            <a:r>
              <a:rPr lang="en-US" dirty="0" smtClean="0"/>
              <a:t>If host is Linux then all “guests” are Linux.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Example: Docker containers</a:t>
            </a:r>
          </a:p>
          <a:p>
            <a:pPr lvl="2"/>
            <a:r>
              <a:rPr lang="en-US" dirty="0" smtClean="0"/>
              <a:t>We will cover this later in the course. </a:t>
            </a:r>
            <a:r>
              <a:rPr lang="en-US" dirty="0" smtClean="0">
                <a:sym typeface="Wingdings"/>
              </a:rPr>
              <a:t></a:t>
            </a:r>
          </a:p>
          <a:p>
            <a:pPr lvl="2"/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561365" y="426865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30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Virtualization infrastructure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Server virtualization is the predominant form of virtualized infrastructure.</a:t>
            </a:r>
          </a:p>
          <a:p>
            <a:pPr lvl="1"/>
            <a:r>
              <a:rPr lang="en-US" dirty="0" smtClean="0"/>
              <a:t>Most servers in enterprises are now virtualized.</a:t>
            </a:r>
          </a:p>
          <a:p>
            <a:pPr lvl="2"/>
            <a:r>
              <a:rPr lang="en-US" dirty="0" smtClean="0"/>
              <a:t>Gartner estimates up to 75% of workloads are virtualized.</a:t>
            </a:r>
          </a:p>
          <a:p>
            <a:pPr lvl="2"/>
            <a:r>
              <a:rPr lang="en-US" dirty="0" smtClean="0"/>
              <a:t>New virtualization software licenses have declined for first time in over a decade.</a:t>
            </a:r>
          </a:p>
          <a:p>
            <a:pPr lvl="2"/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561365" y="426865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12409"/>
          <a:stretch/>
        </p:blipFill>
        <p:spPr>
          <a:xfrm>
            <a:off x="5891753" y="4637987"/>
            <a:ext cx="2318993" cy="194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11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Virtualization infrastructure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Other forms of virtualized infrastructure:</a:t>
            </a:r>
          </a:p>
          <a:p>
            <a:pPr lvl="1"/>
            <a:r>
              <a:rPr lang="en-US" dirty="0" smtClean="0"/>
              <a:t>Virtual Desktop Infrastructure (VDI)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Storage virtualization: pooling together storage devices from disparate vendors and presenting as a single storage device.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Network virtualization: replace physical switches, routers, load balancers and firewalls with software (AWS VPC).</a:t>
            </a:r>
          </a:p>
          <a:p>
            <a:pPr lvl="2"/>
            <a:r>
              <a:rPr lang="en-US" dirty="0" smtClean="0"/>
              <a:t>Software Defined Networking (SDN)</a:t>
            </a:r>
          </a:p>
          <a:p>
            <a:pPr lvl="2"/>
            <a:r>
              <a:rPr lang="en-US" dirty="0" smtClean="0"/>
              <a:t>Software Defined Infrastructure (SDI)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561365" y="426865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20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VirtualBox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Hypervisor for x86 systems originally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developed </a:t>
            </a:r>
            <a:r>
              <a:rPr lang="en-US" dirty="0" smtClean="0"/>
              <a:t>by </a:t>
            </a:r>
            <a:r>
              <a:rPr lang="en-US" dirty="0" err="1" smtClean="0"/>
              <a:t>Innotek</a:t>
            </a:r>
            <a:r>
              <a:rPr lang="en-US" dirty="0" smtClean="0"/>
              <a:t>, acquired by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Sun</a:t>
            </a:r>
            <a:r>
              <a:rPr lang="en-US" dirty="0" smtClean="0"/>
              <a:t>, acquired by Oracle.</a:t>
            </a:r>
          </a:p>
          <a:p>
            <a:endParaRPr lang="en-US" dirty="0" smtClean="0"/>
          </a:p>
          <a:p>
            <a:r>
              <a:rPr lang="en-US" dirty="0" smtClean="0"/>
              <a:t>Core package is open source, extensions are licensed by Oracle for personal/educational use.</a:t>
            </a:r>
          </a:p>
          <a:p>
            <a:endParaRPr lang="en-US" dirty="0" smtClean="0"/>
          </a:p>
          <a:p>
            <a:r>
              <a:rPr lang="en-US" dirty="0" smtClean="0"/>
              <a:t>Not quite as fast as commercial offerings like VMWare Fusion, but good enough for dev/testing.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561365" y="426865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/>
          <a:srcRect l="-2" t="2393" r="47779" b="2393"/>
          <a:stretch/>
        </p:blipFill>
        <p:spPr>
          <a:xfrm>
            <a:off x="6797761" y="35152"/>
            <a:ext cx="2081185" cy="219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67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Box Hands 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698" y="403586"/>
            <a:ext cx="1014052" cy="1014052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00200"/>
            <a:ext cx="5839818" cy="33745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Create Linux virtual machine.</a:t>
            </a:r>
          </a:p>
          <a:p>
            <a:endParaRPr lang="en-US" dirty="0"/>
          </a:p>
          <a:p>
            <a:r>
              <a:rPr lang="en-US" dirty="0" smtClean="0"/>
              <a:t>Add </a:t>
            </a:r>
            <a:r>
              <a:rPr lang="en-US" dirty="0" err="1" smtClean="0"/>
              <a:t>Xubuntu</a:t>
            </a:r>
            <a:r>
              <a:rPr lang="en-US" dirty="0" smtClean="0"/>
              <a:t> disk image to virtual optical drive.</a:t>
            </a:r>
          </a:p>
          <a:p>
            <a:endParaRPr lang="en-US" dirty="0"/>
          </a:p>
          <a:p>
            <a:r>
              <a:rPr lang="en-US" dirty="0" smtClean="0"/>
              <a:t>Power on new VM.</a:t>
            </a:r>
          </a:p>
          <a:p>
            <a:pPr marL="0" indent="0">
              <a:buFont typeface="Arial"/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701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Creating virtual machines is time-consuming, repetitive, and mistake prone.</a:t>
            </a:r>
          </a:p>
          <a:p>
            <a:pPr lvl="1"/>
            <a:r>
              <a:rPr lang="en-US" dirty="0" smtClean="0"/>
              <a:t>Imagine needing to stand up dozens or hundreds of test environments </a:t>
            </a:r>
            <a:r>
              <a:rPr lang="en-US" dirty="0" smtClean="0"/>
              <a:t>a </a:t>
            </a:r>
            <a:r>
              <a:rPr lang="en-US" dirty="0" smtClean="0"/>
              <a:t>day.</a:t>
            </a:r>
          </a:p>
          <a:p>
            <a:endParaRPr lang="en-US" dirty="0" smtClean="0"/>
          </a:p>
          <a:p>
            <a:r>
              <a:rPr lang="en-US" dirty="0" smtClean="0"/>
              <a:t>Sharing virtual machines is kind of a pain.</a:t>
            </a:r>
          </a:p>
          <a:p>
            <a:pPr lvl="1"/>
            <a:r>
              <a:rPr lang="en-US" dirty="0" smtClean="0"/>
              <a:t>Traditionally, you would create machine images and store image versions in a repository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5959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support more users?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9584" b="10493"/>
          <a:stretch/>
        </p:blipFill>
        <p:spPr>
          <a:xfrm>
            <a:off x="49136" y="1572768"/>
            <a:ext cx="8791976" cy="461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127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Vagrant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8051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Vagrant automates the creation of virtual machines </a:t>
            </a:r>
            <a:r>
              <a:rPr lang="en-US" dirty="0" smtClean="0"/>
              <a:t>using infrastructure as code practices.</a:t>
            </a:r>
          </a:p>
          <a:p>
            <a:pPr lvl="1"/>
            <a:r>
              <a:rPr lang="en-US" dirty="0" smtClean="0"/>
              <a:t>Started by Mitchell </a:t>
            </a:r>
            <a:r>
              <a:rPr lang="en-US" dirty="0" err="1" smtClean="0"/>
              <a:t>Hishimoto</a:t>
            </a:r>
            <a:r>
              <a:rPr lang="en-US" dirty="0" smtClean="0"/>
              <a:t> in 2010 as a personal project.</a:t>
            </a:r>
          </a:p>
          <a:p>
            <a:pPr lvl="2"/>
            <a:r>
              <a:rPr lang="en-US" dirty="0" err="1" smtClean="0"/>
              <a:t>HashiCorp</a:t>
            </a:r>
            <a:r>
              <a:rPr lang="en-US" dirty="0" smtClean="0"/>
              <a:t> founded in 2012 for commercial support.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Allows a user to programmatically launch virtual machines using a definition file (</a:t>
            </a:r>
            <a:r>
              <a:rPr lang="en-US" dirty="0" err="1" smtClean="0"/>
              <a:t>Vagrantfile</a:t>
            </a:r>
            <a:r>
              <a:rPr lang="en-US" dirty="0" smtClean="0"/>
              <a:t>). </a:t>
            </a:r>
          </a:p>
          <a:p>
            <a:pPr lvl="2"/>
            <a:r>
              <a:rPr lang="en-US" dirty="0" smtClean="0"/>
              <a:t>Launch one or many VMs on </a:t>
            </a:r>
            <a:r>
              <a:rPr lang="en-US" dirty="0" err="1" smtClean="0"/>
              <a:t>VirtualBox</a:t>
            </a:r>
            <a:r>
              <a:rPr lang="en-US" dirty="0" smtClean="0"/>
              <a:t>, VMWare, Hyper-V, Docker and AWS.</a:t>
            </a:r>
          </a:p>
          <a:p>
            <a:pPr lvl="2"/>
            <a:endParaRPr lang="en-US" dirty="0" smtClean="0"/>
          </a:p>
          <a:p>
            <a:pPr lvl="2"/>
            <a:r>
              <a:rPr lang="en-US" dirty="0" smtClean="0"/>
              <a:t>Works as a “wrapper” around virtualization software and written in Ruby.</a:t>
            </a:r>
          </a:p>
          <a:p>
            <a:pPr lvl="2"/>
            <a:endParaRPr lang="en-US" dirty="0"/>
          </a:p>
          <a:p>
            <a:pPr lvl="2"/>
            <a:r>
              <a:rPr lang="en-US" dirty="0" smtClean="0"/>
              <a:t>Share complete virtual machines with a simple </a:t>
            </a:r>
            <a:r>
              <a:rPr lang="en-US" dirty="0" err="1" smtClean="0"/>
              <a:t>Vagrantfile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 rotWithShape="1">
          <a:blip r:embed="rId2"/>
          <a:srcRect t="11350" b="11360"/>
          <a:stretch/>
        </p:blipFill>
        <p:spPr>
          <a:xfrm>
            <a:off x="6631800" y="382572"/>
            <a:ext cx="1171773" cy="103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99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Vagrant architecture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444" y="1417638"/>
            <a:ext cx="6489173" cy="514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Vagrant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1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vagrant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init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&lt;optional box&gt;</a:t>
            </a:r>
          </a:p>
          <a:p>
            <a:pPr lvl="1"/>
            <a:r>
              <a:rPr lang="en-US" dirty="0" smtClean="0"/>
              <a:t>Create a new </a:t>
            </a:r>
            <a:r>
              <a:rPr lang="en-US" dirty="0" err="1" smtClean="0"/>
              <a:t>Vagrantfile</a:t>
            </a:r>
            <a:r>
              <a:rPr lang="en-US" dirty="0" smtClean="0"/>
              <a:t> and working directory.</a:t>
            </a:r>
          </a:p>
          <a:p>
            <a:endParaRPr lang="en-US" dirty="0"/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vagrant up</a:t>
            </a:r>
          </a:p>
          <a:p>
            <a:pPr lvl="1"/>
            <a:r>
              <a:rPr lang="en-US" dirty="0" smtClean="0"/>
              <a:t>Launch a new VM using the </a:t>
            </a:r>
            <a:r>
              <a:rPr lang="en-US" dirty="0" err="1" smtClean="0"/>
              <a:t>Vagrantfile</a:t>
            </a:r>
            <a:r>
              <a:rPr lang="en-US" dirty="0" smtClean="0"/>
              <a:t> configuration.</a:t>
            </a:r>
          </a:p>
          <a:p>
            <a:endParaRPr lang="en-US" dirty="0"/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vagrant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ssh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dirty="0" smtClean="0"/>
              <a:t>Create an </a:t>
            </a:r>
            <a:r>
              <a:rPr lang="en-US" dirty="0" err="1" smtClean="0"/>
              <a:t>ssh</a:t>
            </a:r>
            <a:r>
              <a:rPr lang="en-US" dirty="0" smtClean="0"/>
              <a:t> connection to the VM.</a:t>
            </a:r>
          </a:p>
          <a:p>
            <a:endParaRPr lang="en-US" dirty="0"/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vagrant destroy</a:t>
            </a:r>
          </a:p>
          <a:p>
            <a:pPr lvl="1"/>
            <a:r>
              <a:rPr lang="en-US" dirty="0" smtClean="0"/>
              <a:t>Remove the VM.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12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Vagrant Hands-on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350" b="11360"/>
          <a:stretch/>
        </p:blipFill>
        <p:spPr>
          <a:xfrm>
            <a:off x="5486400" y="2309941"/>
            <a:ext cx="1875487" cy="165668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769" y="403586"/>
            <a:ext cx="1014052" cy="1014052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600200"/>
            <a:ext cx="8229600" cy="5114925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Create a new </a:t>
            </a:r>
            <a:r>
              <a:rPr lang="en-US" dirty="0" err="1" smtClean="0"/>
              <a:t>ubuntu</a:t>
            </a:r>
            <a:r>
              <a:rPr lang="en-US" dirty="0" smtClean="0"/>
              <a:t> VM</a:t>
            </a:r>
          </a:p>
          <a:p>
            <a:pPr lvl="1"/>
            <a:r>
              <a:rPr lang="en-US" dirty="0" smtClean="0"/>
              <a:t>$ vagrant </a:t>
            </a:r>
            <a:r>
              <a:rPr lang="en-US" dirty="0" err="1" smtClean="0"/>
              <a:t>init</a:t>
            </a:r>
            <a:r>
              <a:rPr lang="en-US" dirty="0" smtClean="0"/>
              <a:t> </a:t>
            </a:r>
            <a:r>
              <a:rPr lang="en-US" dirty="0" err="1" smtClean="0"/>
              <a:t>ubuntu</a:t>
            </a:r>
            <a:r>
              <a:rPr lang="en-US" dirty="0" smtClean="0"/>
              <a:t>/trusty64</a:t>
            </a:r>
          </a:p>
          <a:p>
            <a:endParaRPr lang="en-US" dirty="0"/>
          </a:p>
          <a:p>
            <a:r>
              <a:rPr lang="en-US" dirty="0" smtClean="0"/>
              <a:t>Review </a:t>
            </a:r>
            <a:r>
              <a:rPr lang="en-US" dirty="0" err="1" smtClean="0"/>
              <a:t>Vagrantfile</a:t>
            </a:r>
            <a:r>
              <a:rPr lang="en-US" dirty="0"/>
              <a:t> </a:t>
            </a:r>
            <a:r>
              <a:rPr lang="en-US" dirty="0" smtClean="0"/>
              <a:t>configuration options.</a:t>
            </a:r>
          </a:p>
          <a:p>
            <a:endParaRPr lang="en-US" dirty="0"/>
          </a:p>
          <a:p>
            <a:r>
              <a:rPr lang="en-US" dirty="0" smtClean="0"/>
              <a:t>Launch the new VM:</a:t>
            </a:r>
          </a:p>
          <a:p>
            <a:pPr lvl="1"/>
            <a:r>
              <a:rPr lang="en-US" dirty="0" smtClean="0"/>
              <a:t>$ vagrant up</a:t>
            </a:r>
          </a:p>
          <a:p>
            <a:endParaRPr lang="en-US" dirty="0" smtClean="0"/>
          </a:p>
          <a:p>
            <a:r>
              <a:rPr lang="en-US" dirty="0" smtClean="0"/>
              <a:t>Review the VM </a:t>
            </a:r>
            <a:r>
              <a:rPr lang="en-US" dirty="0" err="1" smtClean="0"/>
              <a:t>ssh</a:t>
            </a:r>
            <a:r>
              <a:rPr lang="en-US" dirty="0" smtClean="0"/>
              <a:t> configuration:</a:t>
            </a:r>
          </a:p>
          <a:p>
            <a:pPr lvl="1"/>
            <a:r>
              <a:rPr lang="en-US" dirty="0" smtClean="0"/>
              <a:t>$ vagrant </a:t>
            </a:r>
            <a:r>
              <a:rPr lang="en-US" dirty="0" err="1" smtClean="0"/>
              <a:t>ssh-config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SSH into the new VM:</a:t>
            </a:r>
          </a:p>
          <a:p>
            <a:pPr lvl="1"/>
            <a:r>
              <a:rPr lang="en-US" dirty="0" smtClean="0"/>
              <a:t>$ vagrant </a:t>
            </a:r>
            <a:r>
              <a:rPr lang="en-US" dirty="0" err="1" smtClean="0"/>
              <a:t>ssh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Review the default shared directory:</a:t>
            </a:r>
          </a:p>
          <a:p>
            <a:pPr lvl="1"/>
            <a:r>
              <a:rPr lang="en-US" dirty="0" smtClean="0"/>
              <a:t>$ cd /vagrant</a:t>
            </a:r>
          </a:p>
          <a:p>
            <a:pPr lvl="1"/>
            <a:r>
              <a:rPr lang="en-US" dirty="0" smtClean="0"/>
              <a:t>$touch foo</a:t>
            </a:r>
          </a:p>
          <a:p>
            <a:endParaRPr lang="en-US" dirty="0"/>
          </a:p>
          <a:p>
            <a:r>
              <a:rPr lang="en-US" dirty="0" smtClean="0"/>
              <a:t>Delete the VM:</a:t>
            </a:r>
          </a:p>
          <a:p>
            <a:pPr lvl="1"/>
            <a:r>
              <a:rPr lang="en-US" dirty="0" smtClean="0"/>
              <a:t>$ vagrant destroy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34167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Vagrant Hands-on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350" b="11360"/>
          <a:stretch/>
        </p:blipFill>
        <p:spPr>
          <a:xfrm>
            <a:off x="5486400" y="2309941"/>
            <a:ext cx="1875487" cy="165668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769" y="403586"/>
            <a:ext cx="1014052" cy="1014052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600200"/>
            <a:ext cx="8229600" cy="51149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Review provisioning</a:t>
            </a:r>
            <a:br>
              <a:rPr lang="en-US" dirty="0" smtClean="0"/>
            </a:br>
            <a:r>
              <a:rPr lang="en-US" dirty="0" err="1" smtClean="0"/>
              <a:t>Vagrantfile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Launch the </a:t>
            </a:r>
            <a:r>
              <a:rPr lang="en-US" dirty="0" err="1" smtClean="0"/>
              <a:t>vm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$ vagrant up</a:t>
            </a:r>
          </a:p>
          <a:p>
            <a:endParaRPr lang="en-US" dirty="0"/>
          </a:p>
          <a:p>
            <a:r>
              <a:rPr lang="en-US" dirty="0" smtClean="0"/>
              <a:t>Watch provisioning process.</a:t>
            </a:r>
          </a:p>
          <a:p>
            <a:endParaRPr lang="en-US" dirty="0"/>
          </a:p>
          <a:p>
            <a:r>
              <a:rPr lang="en-US" dirty="0" smtClean="0"/>
              <a:t>View webserver running on </a:t>
            </a:r>
            <a:r>
              <a:rPr lang="en-US" dirty="0" err="1" smtClean="0"/>
              <a:t>vm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http</a:t>
            </a:r>
            <a:r>
              <a:rPr lang="en-US" smtClean="0"/>
              <a:t>://localhost:8081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Remove the virtual machine:</a:t>
            </a:r>
          </a:p>
          <a:p>
            <a:pPr lvl="1"/>
            <a:r>
              <a:rPr lang="en-US" dirty="0" smtClean="0"/>
              <a:t>$ vagrant destroy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20661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Assignment 3</a:t>
            </a:r>
          </a:p>
          <a:p>
            <a:r>
              <a:rPr lang="en-US" dirty="0" smtClean="0"/>
              <a:t>Read Practice of Cloud Systems Administration Chapter 3</a:t>
            </a:r>
          </a:p>
          <a:p>
            <a:r>
              <a:rPr lang="en-US" dirty="0" smtClean="0"/>
              <a:t>Read Ov</a:t>
            </a:r>
            <a:r>
              <a:rPr lang="en-US" i="1" dirty="0" smtClean="0"/>
              <a:t>erview of Amazon Web Services </a:t>
            </a:r>
            <a:r>
              <a:rPr lang="en-US" dirty="0" smtClean="0"/>
              <a:t>(December 2015)</a:t>
            </a:r>
          </a:p>
        </p:txBody>
      </p:sp>
    </p:spTree>
    <p:extLst>
      <p:ext uri="{BB962C8B-B14F-4D97-AF65-F5344CB8AC3E}">
        <p14:creationId xmlns:p14="http://schemas.microsoft.com/office/powerpoint/2010/main" val="2746791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Scale Up vs. 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Example: Single large webserver vs. many small webservers.</a:t>
            </a:r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2"/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9616061"/>
              </p:ext>
            </p:extLst>
          </p:nvPr>
        </p:nvGraphicFramePr>
        <p:xfrm>
          <a:off x="1348605" y="3012122"/>
          <a:ext cx="6096001" cy="311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0508"/>
                <a:gridCol w="311549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Single</a:t>
                      </a:r>
                      <a:r>
                        <a:rPr lang="en-US" baseline="0" dirty="0" smtClean="0"/>
                        <a:t> large s</a:t>
                      </a:r>
                      <a:r>
                        <a:rPr lang="en-US" dirty="0" smtClean="0"/>
                        <a:t>erver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Multiple small servers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Easy to maintain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Difficult to maintain, need to sync content and handle performance differences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Finite amount of processing, memory &amp; I/O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Unlimited* amount of processing, memory &amp;</a:t>
                      </a:r>
                      <a:r>
                        <a:rPr lang="en-US" baseline="0" dirty="0" smtClean="0"/>
                        <a:t> I/O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Requires</a:t>
                      </a:r>
                      <a:r>
                        <a:rPr lang="en-US" baseline="0" dirty="0" smtClean="0"/>
                        <a:t> no special application support.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Application needs to support</a:t>
                      </a:r>
                      <a:r>
                        <a:rPr lang="en-US" baseline="0" dirty="0" smtClean="0"/>
                        <a:t> distributed deployment architecture (stateless, ephemeral, etc.) 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348605" y="6170225"/>
            <a:ext cx="21082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* Nothing is really unlimited </a:t>
            </a:r>
            <a:r>
              <a:rPr lang="en-US" sz="1200" dirty="0" smtClean="0">
                <a:sym typeface="Wingdings"/>
              </a:rPr>
              <a:t>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5400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infrastructure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Building a distributed infrastructure architecture is fundamentally different.</a:t>
            </a:r>
          </a:p>
          <a:p>
            <a:pPr lvl="1"/>
            <a:r>
              <a:rPr lang="en-US" dirty="0" smtClean="0"/>
              <a:t>May need to support thousands or millions of users.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Need to route user requests to the appropriate server.</a:t>
            </a:r>
          </a:p>
          <a:p>
            <a:pPr lvl="1"/>
            <a:endParaRPr lang="en-US" dirty="0" smtClean="0"/>
          </a:p>
          <a:p>
            <a:pPr lvl="1"/>
            <a:r>
              <a:rPr lang="en-US" dirty="0"/>
              <a:t>Need to distribute and partition data across many </a:t>
            </a:r>
            <a:r>
              <a:rPr lang="en-US" dirty="0" smtClean="0"/>
              <a:t>systems.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Need to provide fault </a:t>
            </a:r>
            <a:r>
              <a:rPr lang="en-US" dirty="0" smtClean="0"/>
              <a:t>tolerance to deliver a reliable service.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384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infrastructure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7775"/>
          </a:xfrm>
        </p:spPr>
        <p:txBody>
          <a:bodyPr>
            <a:normAutofit fontScale="92500"/>
          </a:bodyPr>
          <a:lstStyle/>
          <a:p>
            <a:r>
              <a:rPr lang="en-US" dirty="0"/>
              <a:t>Need to provide fault tolerance using software rather than hardware</a:t>
            </a:r>
            <a:r>
              <a:rPr lang="en-US" dirty="0" smtClean="0"/>
              <a:t>.	</a:t>
            </a:r>
          </a:p>
          <a:p>
            <a:pPr lvl="1"/>
            <a:r>
              <a:rPr lang="en-US" dirty="0" smtClean="0"/>
              <a:t>Traditional applications run on a single server which must be incredibly reliable.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Distributed applications leverage cheap commodity hardware which is relatively unreliable.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We need to create an infrastructure architecture that delivers </a:t>
            </a:r>
            <a:r>
              <a:rPr lang="en-US" u="sng" dirty="0" smtClean="0"/>
              <a:t>reliable application services on unreliable systems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81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infrastructure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bit about patterns</a:t>
            </a:r>
            <a:r>
              <a:rPr lang="is-IS" dirty="0" smtClean="0"/>
              <a:t>…</a:t>
            </a:r>
          </a:p>
          <a:p>
            <a:endParaRPr lang="is-IS" dirty="0"/>
          </a:p>
          <a:p>
            <a:pPr lvl="1"/>
            <a:r>
              <a:rPr lang="is-IS" dirty="0" smtClean="0"/>
              <a:t>A </a:t>
            </a:r>
            <a:r>
              <a:rPr lang="is-IS" b="1" dirty="0" smtClean="0"/>
              <a:t>pattern</a:t>
            </a:r>
            <a:r>
              <a:rPr lang="is-IS" dirty="0" smtClean="0"/>
              <a:t> is a common architectural model which generally meets specified </a:t>
            </a:r>
            <a:r>
              <a:rPr lang="is-IS" dirty="0" smtClean="0"/>
              <a:t>requirements or solves a problem.</a:t>
            </a:r>
            <a:endParaRPr lang="is-IS" dirty="0" smtClean="0"/>
          </a:p>
          <a:p>
            <a:pPr lvl="1"/>
            <a:endParaRPr lang="is-IS" dirty="0"/>
          </a:p>
          <a:p>
            <a:pPr lvl="1"/>
            <a:r>
              <a:rPr lang="is-IS" dirty="0" smtClean="0"/>
              <a:t>An </a:t>
            </a:r>
            <a:r>
              <a:rPr lang="is-IS" b="1" dirty="0" smtClean="0"/>
              <a:t>anti-pattern</a:t>
            </a:r>
            <a:r>
              <a:rPr lang="is-IS" dirty="0" smtClean="0"/>
              <a:t> is an architectural model which generally leads to an unsatisfactory outcome.</a:t>
            </a:r>
          </a:p>
          <a:p>
            <a:pPr lvl="2"/>
            <a:r>
              <a:rPr lang="is-IS" dirty="0" smtClean="0"/>
              <a:t>Most anti-patterns started out as patterns, but then because anti-patterns when requirements changed.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28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7950</TotalTime>
  <Words>2269</Words>
  <Application>Microsoft Macintosh PowerPoint</Application>
  <PresentationFormat>On-screen Show (4:3)</PresentationFormat>
  <Paragraphs>451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Calibri</vt:lpstr>
      <vt:lpstr>Consolas</vt:lpstr>
      <vt:lpstr>Wingdings</vt:lpstr>
      <vt:lpstr>Arial</vt:lpstr>
      <vt:lpstr>Office Theme</vt:lpstr>
      <vt:lpstr>DevOps &amp; Cloud Infrastructure SEIS 665 Week 3</vt:lpstr>
      <vt:lpstr>Agenda</vt:lpstr>
      <vt:lpstr>What is distributed infrastructure?</vt:lpstr>
      <vt:lpstr>Why do we need it?</vt:lpstr>
      <vt:lpstr>How do we support more users?</vt:lpstr>
      <vt:lpstr>Scale Up vs. Out</vt:lpstr>
      <vt:lpstr>Distributed infrastructure patterns</vt:lpstr>
      <vt:lpstr>Distributed infrastructure patterns</vt:lpstr>
      <vt:lpstr>Distributed infrastructure patterns</vt:lpstr>
      <vt:lpstr>Distributed infrastructure patterns</vt:lpstr>
      <vt:lpstr>Distributed infrastructure patterns</vt:lpstr>
      <vt:lpstr>Distributed infrastructure patterns</vt:lpstr>
      <vt:lpstr>Distributed infrastructure patterns</vt:lpstr>
      <vt:lpstr>Distributed infrastructure patterns</vt:lpstr>
      <vt:lpstr>Distributed infrastructure patterns</vt:lpstr>
      <vt:lpstr>Distributed infrastructure patterns</vt:lpstr>
      <vt:lpstr>The distributed state challenge</vt:lpstr>
      <vt:lpstr>Database Sharding</vt:lpstr>
      <vt:lpstr>Database Sharding</vt:lpstr>
      <vt:lpstr>CAP Principle</vt:lpstr>
      <vt:lpstr>CAP Principle</vt:lpstr>
      <vt:lpstr>CAP Principle</vt:lpstr>
      <vt:lpstr>CAP Principle</vt:lpstr>
      <vt:lpstr>CAP Principle</vt:lpstr>
      <vt:lpstr>NoSQL</vt:lpstr>
      <vt:lpstr>NoSQL</vt:lpstr>
      <vt:lpstr>Key/value database</vt:lpstr>
      <vt:lpstr>Columnar database</vt:lpstr>
      <vt:lpstr>Columnar database</vt:lpstr>
      <vt:lpstr>Document database</vt:lpstr>
      <vt:lpstr>Document database</vt:lpstr>
      <vt:lpstr>NoSQL types</vt:lpstr>
      <vt:lpstr>Distributed system coupling</vt:lpstr>
      <vt:lpstr>Scaling performance</vt:lpstr>
      <vt:lpstr>PowerPoint Presentation</vt:lpstr>
      <vt:lpstr>Virtualization</vt:lpstr>
      <vt:lpstr>Virtualization</vt:lpstr>
      <vt:lpstr>Virtualization solves problems</vt:lpstr>
      <vt:lpstr>Virtualization definitions</vt:lpstr>
      <vt:lpstr>Virtualization Types</vt:lpstr>
      <vt:lpstr>Virtualization Types</vt:lpstr>
      <vt:lpstr>Type 1 vs. Type 2 Hypervisor</vt:lpstr>
      <vt:lpstr>Virtualization Types</vt:lpstr>
      <vt:lpstr>Virtualization Types</vt:lpstr>
      <vt:lpstr>Virtualization infrastructure</vt:lpstr>
      <vt:lpstr>Virtualization infrastructure</vt:lpstr>
      <vt:lpstr>VirtualBox</vt:lpstr>
      <vt:lpstr>Virtual Box Hands On</vt:lpstr>
      <vt:lpstr>Virtual machine challenges</vt:lpstr>
      <vt:lpstr>Vagrant</vt:lpstr>
      <vt:lpstr>Vagrant architecture</vt:lpstr>
      <vt:lpstr>Vagrant Commands</vt:lpstr>
      <vt:lpstr>Vagrant Hands-on</vt:lpstr>
      <vt:lpstr>Vagrant Hands-on</vt:lpstr>
      <vt:lpstr>Homework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 6XX IT Infrastructure</dc:title>
  <dc:creator>Jason Baker</dc:creator>
  <cp:lastModifiedBy>Baker, Jason D.</cp:lastModifiedBy>
  <cp:revision>174</cp:revision>
  <dcterms:created xsi:type="dcterms:W3CDTF">2016-03-22T19:47:34Z</dcterms:created>
  <dcterms:modified xsi:type="dcterms:W3CDTF">2017-02-13T05:02:49Z</dcterms:modified>
</cp:coreProperties>
</file>

<file path=docProps/thumbnail.jpeg>
</file>